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1" r:id="rId2"/>
    <p:sldId id="257" r:id="rId3"/>
    <p:sldId id="256" r:id="rId4"/>
    <p:sldId id="258" r:id="rId5"/>
    <p:sldId id="259" r:id="rId6"/>
    <p:sldId id="264" r:id="rId7"/>
    <p:sldId id="260" r:id="rId8"/>
    <p:sldId id="262" r:id="rId9"/>
    <p:sldId id="263"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72ED6"/>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09" d="100"/>
          <a:sy n="109" d="100"/>
        </p:scale>
        <p:origin x="-1560"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AU"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dirty="0"/>
          </a:p>
        </p:txBody>
      </p:sp>
      <p:sp>
        <p:nvSpPr>
          <p:cNvPr id="4" name="Date Placeholder 3"/>
          <p:cNvSpPr>
            <a:spLocks noGrp="1"/>
          </p:cNvSpPr>
          <p:nvPr>
            <p:ph type="dt" sz="half" idx="10"/>
          </p:nvPr>
        </p:nvSpPr>
        <p:spPr/>
        <p:txBody>
          <a:bodyPr/>
          <a:lstStyle/>
          <a:p>
            <a:fld id="{B7C3F878-F5E8-489B-AC8A-64F2A7E22C28}" type="datetimeFigureOut">
              <a:rPr lang="en-US" smtClean="0"/>
              <a:pPr/>
              <a:t>23/02/16</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23/02/16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23/02/16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AU"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23/02/16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
        <p:nvSpPr>
          <p:cNvPr id="7" name="Title 6"/>
          <p:cNvSpPr>
            <a:spLocks noGrp="1"/>
          </p:cNvSpPr>
          <p:nvPr>
            <p:ph type="title"/>
          </p:nvPr>
        </p:nvSpPr>
        <p:spPr/>
        <p:txBody>
          <a:bodyPr/>
          <a:lstStyle/>
          <a:p>
            <a:r>
              <a:rPr lang="en-AU"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AU"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B7C3F878-F5E8-489B-AC8A-64F2A7E22C28}" type="datetimeFigureOut">
              <a:rPr lang="en-US" smtClean="0"/>
              <a:pPr/>
              <a:t>23/02/16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5" name="Date Placeholder 4"/>
          <p:cNvSpPr>
            <a:spLocks noGrp="1"/>
          </p:cNvSpPr>
          <p:nvPr>
            <p:ph type="dt" sz="half" idx="10"/>
          </p:nvPr>
        </p:nvSpPr>
        <p:spPr/>
        <p:txBody>
          <a:bodyPr/>
          <a:lstStyle/>
          <a:p>
            <a:fld id="{B7C3F878-F5E8-489B-AC8A-64F2A7E22C28}" type="datetimeFigureOut">
              <a:rPr lang="en-US" smtClean="0"/>
              <a:pPr/>
              <a:t>23/02/16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1FC063-5EA9-49AF-AFAF-D68C9E82B23B}" type="slidenum">
              <a:rPr lang="en-US" smtClean="0"/>
              <a:pPr/>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7" name="Date Placeholder 6"/>
          <p:cNvSpPr>
            <a:spLocks noGrp="1"/>
          </p:cNvSpPr>
          <p:nvPr>
            <p:ph type="dt" sz="half" idx="10"/>
          </p:nvPr>
        </p:nvSpPr>
        <p:spPr/>
        <p:txBody>
          <a:bodyPr/>
          <a:lstStyle/>
          <a:p>
            <a:fld id="{B7C3F878-F5E8-489B-AC8A-64F2A7E22C28}" type="datetimeFigureOut">
              <a:rPr lang="en-US" smtClean="0"/>
              <a:pPr/>
              <a:t>23/02/16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B7C3F878-F5E8-489B-AC8A-64F2A7E22C28}" type="datetimeFigureOut">
              <a:rPr lang="en-US" smtClean="0"/>
              <a:pPr/>
              <a:t>23/02/16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B7C3F878-F5E8-489B-AC8A-64F2A7E22C28}" type="datetimeFigureOut">
              <a:rPr lang="en-US" smtClean="0"/>
              <a:pPr/>
              <a:t>23/02/16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7C3F878-F5E8-489B-AC8A-64F2A7E22C28}" type="datetimeFigureOut">
              <a:rPr lang="en-US" smtClean="0"/>
              <a:pPr/>
              <a:t>23/02/16</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1FC063-5EA9-49AF-AFAF-D68C9E82B23B}" type="slidenum">
              <a:rPr lang="en-US" smtClean="0"/>
              <a:pPr/>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AU"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AU"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B7C3F878-F5E8-489B-AC8A-64F2A7E22C28}" type="datetimeFigureOut">
              <a:rPr lang="en-US" smtClean="0"/>
              <a:pPr/>
              <a:t>23/02/16</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51FC063-5EA9-49AF-AFAF-D68C9E82B23B}" type="slidenum">
              <a:rPr lang="en-US" smtClean="0"/>
              <a:pPr/>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AU"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7C3F878-F5E8-489B-AC8A-64F2A7E22C28}" type="datetimeFigureOut">
              <a:rPr lang="en-US" smtClean="0"/>
              <a:pPr/>
              <a:t>23/02/16</a:t>
            </a:fld>
            <a:endParaRPr lang="en-US" dirty="0"/>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dirty="0"/>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651FC063-5EA9-49AF-AFAF-D68C9E82B23B}" type="slidenum">
              <a:rPr lang="en-US" smtClean="0"/>
              <a:pPr/>
              <a:t>‹#›</a:t>
            </a:fld>
            <a:endParaRPr lang="en-US" dirty="0"/>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hyperlink" Target="https://www.youtube.com/watch?v=yrQGbQ0Suck"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O_x4OLsfReQ" TargetMode="External"/><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8" Type="http://schemas.openxmlformats.org/officeDocument/2006/relationships/image" Target="../media/image10.png"/><Relationship Id="rId9" Type="http://schemas.openxmlformats.org/officeDocument/2006/relationships/image" Target="../media/image11.png"/><Relationship Id="rId10" Type="http://schemas.openxmlformats.org/officeDocument/2006/relationships/image" Target="../media/image12.png"/><Relationship Id="rId11" Type="http://schemas.openxmlformats.org/officeDocument/2006/relationships/image" Target="../media/image13.png"/><Relationship Id="rId1" Type="http://schemas.openxmlformats.org/officeDocument/2006/relationships/slideLayout" Target="../slideLayouts/slideLayout7.xml"/><Relationship Id="rId2" Type="http://schemas.openxmlformats.org/officeDocument/2006/relationships/hyperlink" Target="https://www.youtube.com/watch?v=kRSJrN1h3a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hyperlink" Target="https://www.youtube.com/watch?v=NMFQUtHsWhc" TargetMode="External"/><Relationship Id="rId5" Type="http://schemas.openxmlformats.org/officeDocument/2006/relationships/hyperlink" Target="https://www.youtube.com/watch?v=Yc-6Ec2c44k" TargetMode="External"/><Relationship Id="rId6" Type="http://schemas.openxmlformats.org/officeDocument/2006/relationships/image" Target="../media/image16.png"/><Relationship Id="rId7" Type="http://schemas.openxmlformats.org/officeDocument/2006/relationships/hyperlink" Target="https://www.youtube.com/watch?v=08D0dBGIzYQ" TargetMode="External"/><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hyperlink" Target="https://www.youtube.com/watch?v=GDqIbAJWu00" TargetMode="External"/><Relationship Id="rId6" Type="http://schemas.openxmlformats.org/officeDocument/2006/relationships/image" Target="../media/image20.png"/><Relationship Id="rId7" Type="http://schemas.openxmlformats.org/officeDocument/2006/relationships/image" Target="../media/image21.png"/><Relationship Id="rId8" Type="http://schemas.openxmlformats.org/officeDocument/2006/relationships/image" Target="../media/image22.png"/><Relationship Id="rId1" Type="http://schemas.openxmlformats.org/officeDocument/2006/relationships/slideLayout" Target="../slideLayouts/slideLayout7.xml"/><Relationship Id="rId2"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01041" y="1724330"/>
            <a:ext cx="8144831" cy="4031873"/>
          </a:xfrm>
          <a:prstGeom prst="rect">
            <a:avLst/>
          </a:prstGeom>
          <a:noFill/>
        </p:spPr>
        <p:txBody>
          <a:bodyPr wrap="square" rtlCol="0">
            <a:spAutoFit/>
          </a:bodyPr>
          <a:lstStyle/>
          <a:p>
            <a:pPr algn="ctr"/>
            <a:r>
              <a:rPr lang="en-US" sz="7200" b="1" dirty="0" smtClean="0">
                <a:solidFill>
                  <a:srgbClr val="FF0000"/>
                </a:solidFill>
                <a:latin typeface="+mj-lt"/>
                <a:cs typeface="Century Gothic"/>
              </a:rPr>
              <a:t>What’s Cool in Our School – 2016</a:t>
            </a:r>
          </a:p>
          <a:p>
            <a:pPr algn="ctr"/>
            <a:endParaRPr lang="en-US" sz="7200" b="1" dirty="0" smtClean="0">
              <a:solidFill>
                <a:srgbClr val="FF0000"/>
              </a:solidFill>
              <a:latin typeface="Century Gothic"/>
              <a:cs typeface="Century Gothic"/>
            </a:endParaRPr>
          </a:p>
          <a:p>
            <a:pPr algn="ctr"/>
            <a:r>
              <a:rPr lang="en-US" sz="4000" b="1" i="1" dirty="0" smtClean="0">
                <a:solidFill>
                  <a:srgbClr val="FF0000"/>
                </a:solidFill>
                <a:cs typeface="Century Gothic"/>
              </a:rPr>
              <a:t>Explore, </a:t>
            </a:r>
            <a:r>
              <a:rPr lang="en-US" sz="4000" b="1" i="1" dirty="0" smtClean="0">
                <a:solidFill>
                  <a:schemeClr val="accent3">
                    <a:lumMod val="50000"/>
                  </a:schemeClr>
                </a:solidFill>
                <a:cs typeface="Century Gothic"/>
              </a:rPr>
              <a:t>Discover, </a:t>
            </a:r>
            <a:r>
              <a:rPr lang="en-US" sz="4000" b="1" i="1" dirty="0" smtClean="0">
                <a:solidFill>
                  <a:srgbClr val="FFFF00"/>
                </a:solidFill>
                <a:cs typeface="Century Gothic"/>
              </a:rPr>
              <a:t>Learn</a:t>
            </a:r>
            <a:endParaRPr lang="en-US" sz="4000" b="1" i="1" dirty="0">
              <a:solidFill>
                <a:srgbClr val="FF0000"/>
              </a:solidFill>
              <a:cs typeface="Century Gothic"/>
            </a:endParaRPr>
          </a:p>
        </p:txBody>
      </p:sp>
    </p:spTree>
    <p:extLst>
      <p:ext uri="{BB962C8B-B14F-4D97-AF65-F5344CB8AC3E}">
        <p14:creationId xmlns:p14="http://schemas.microsoft.com/office/powerpoint/2010/main" val="25098636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p:cNvSpPr/>
          <p:nvPr/>
        </p:nvSpPr>
        <p:spPr>
          <a:xfrm>
            <a:off x="6280492" y="2968089"/>
            <a:ext cx="1922599" cy="1716031"/>
          </a:xfrm>
          <a:prstGeom prst="ellipse">
            <a:avLst/>
          </a:prstGeom>
          <a:solidFill>
            <a:srgbClr val="672ED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200" dirty="0" smtClean="0"/>
          </a:p>
          <a:p>
            <a:pPr algn="ctr"/>
            <a:endParaRPr lang="en-US" sz="1200" dirty="0"/>
          </a:p>
        </p:txBody>
      </p:sp>
      <p:sp>
        <p:nvSpPr>
          <p:cNvPr id="2" name="TextBox 1"/>
          <p:cNvSpPr txBox="1"/>
          <p:nvPr/>
        </p:nvSpPr>
        <p:spPr>
          <a:xfrm>
            <a:off x="256347" y="244669"/>
            <a:ext cx="8669176" cy="523220"/>
          </a:xfrm>
          <a:prstGeom prst="rect">
            <a:avLst/>
          </a:prstGeom>
          <a:noFill/>
        </p:spPr>
        <p:txBody>
          <a:bodyPr wrap="square" rtlCol="0">
            <a:spAutoFit/>
          </a:bodyPr>
          <a:lstStyle/>
          <a:p>
            <a:pPr algn="ctr"/>
            <a:r>
              <a:rPr lang="en-US" sz="2800" b="1" dirty="0" err="1" smtClean="0">
                <a:solidFill>
                  <a:srgbClr val="FF6600"/>
                </a:solidFill>
                <a:cs typeface="Century Gothic"/>
              </a:rPr>
              <a:t>Jugiong</a:t>
            </a:r>
            <a:r>
              <a:rPr lang="en-US" sz="2800" b="1" dirty="0" smtClean="0">
                <a:solidFill>
                  <a:srgbClr val="FF6600"/>
                </a:solidFill>
                <a:cs typeface="Century Gothic"/>
              </a:rPr>
              <a:t> </a:t>
            </a:r>
            <a:r>
              <a:rPr lang="en-US" sz="2800" b="1" dirty="0">
                <a:solidFill>
                  <a:srgbClr val="FF6600"/>
                </a:solidFill>
                <a:cs typeface="Century Gothic"/>
              </a:rPr>
              <a:t>S</a:t>
            </a:r>
            <a:r>
              <a:rPr lang="en-US" sz="2800" b="1" dirty="0" smtClean="0">
                <a:solidFill>
                  <a:srgbClr val="FF6600"/>
                </a:solidFill>
                <a:cs typeface="Century Gothic"/>
              </a:rPr>
              <a:t>chool Plan</a:t>
            </a:r>
            <a:endParaRPr lang="en-US" sz="2800" b="1" dirty="0">
              <a:solidFill>
                <a:srgbClr val="FF6600"/>
              </a:solidFill>
              <a:cs typeface="Century Gothic"/>
            </a:endParaRPr>
          </a:p>
        </p:txBody>
      </p:sp>
      <p:sp>
        <p:nvSpPr>
          <p:cNvPr id="3" name="Rectangle 2"/>
          <p:cNvSpPr/>
          <p:nvPr/>
        </p:nvSpPr>
        <p:spPr>
          <a:xfrm>
            <a:off x="1211819" y="1047510"/>
            <a:ext cx="6513535" cy="1692771"/>
          </a:xfrm>
          <a:prstGeom prst="rect">
            <a:avLst/>
          </a:prstGeom>
          <a:ln>
            <a:solidFill>
              <a:srgbClr val="FFFF00"/>
            </a:solidFill>
          </a:ln>
        </p:spPr>
        <p:txBody>
          <a:bodyPr wrap="square">
            <a:spAutoFit/>
          </a:bodyPr>
          <a:lstStyle/>
          <a:p>
            <a:pPr algn="ctr"/>
            <a:r>
              <a:rPr lang="en-US" sz="3200" b="1" dirty="0" smtClean="0"/>
              <a:t>Our Vision</a:t>
            </a:r>
          </a:p>
          <a:p>
            <a:r>
              <a:rPr lang="en-US" b="1" dirty="0" err="1" smtClean="0"/>
              <a:t>Jugiong</a:t>
            </a:r>
            <a:r>
              <a:rPr lang="en-US" b="1" dirty="0" smtClean="0"/>
              <a:t> </a:t>
            </a:r>
            <a:r>
              <a:rPr lang="en-US" b="1" dirty="0"/>
              <a:t>Public School strives to create a </a:t>
            </a:r>
            <a:r>
              <a:rPr lang="en-US" b="1" dirty="0">
                <a:solidFill>
                  <a:srgbClr val="FF0000"/>
                </a:solidFill>
              </a:rPr>
              <a:t>culture of learning that empowers, motivates and strengthens</a:t>
            </a:r>
            <a:r>
              <a:rPr lang="en-US" b="1" dirty="0"/>
              <a:t> the capacity of all </a:t>
            </a:r>
            <a:r>
              <a:rPr lang="en-US" b="1" dirty="0">
                <a:solidFill>
                  <a:srgbClr val="FF0000"/>
                </a:solidFill>
              </a:rPr>
              <a:t>students</a:t>
            </a:r>
            <a:r>
              <a:rPr lang="en-US" b="1" dirty="0"/>
              <a:t> to aspire </a:t>
            </a:r>
            <a:r>
              <a:rPr lang="en-US" b="1" dirty="0">
                <a:solidFill>
                  <a:srgbClr val="FF0000"/>
                </a:solidFill>
              </a:rPr>
              <a:t>to reach their true potential every day</a:t>
            </a:r>
            <a:r>
              <a:rPr lang="en-US" b="1" dirty="0"/>
              <a:t>. </a:t>
            </a:r>
            <a:r>
              <a:rPr lang="en-US" dirty="0"/>
              <a:t>	</a:t>
            </a:r>
          </a:p>
        </p:txBody>
      </p:sp>
      <p:sp>
        <p:nvSpPr>
          <p:cNvPr id="6" name="Rectangle 5"/>
          <p:cNvSpPr/>
          <p:nvPr/>
        </p:nvSpPr>
        <p:spPr>
          <a:xfrm>
            <a:off x="2286000" y="2690336"/>
            <a:ext cx="4572000" cy="369332"/>
          </a:xfrm>
          <a:prstGeom prst="rect">
            <a:avLst/>
          </a:prstGeom>
        </p:spPr>
        <p:txBody>
          <a:bodyPr>
            <a:spAutoFit/>
          </a:bodyPr>
          <a:lstStyle/>
          <a:p>
            <a:r>
              <a:rPr lang="en-US" dirty="0"/>
              <a:t> </a:t>
            </a:r>
            <a:endParaRPr lang="en-AU" dirty="0"/>
          </a:p>
        </p:txBody>
      </p:sp>
      <p:sp>
        <p:nvSpPr>
          <p:cNvPr id="7" name="Oval 6"/>
          <p:cNvSpPr/>
          <p:nvPr/>
        </p:nvSpPr>
        <p:spPr>
          <a:xfrm>
            <a:off x="596443" y="2968089"/>
            <a:ext cx="1922599" cy="1716031"/>
          </a:xfrm>
          <a:prstGeom prst="ellipse">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t>STRATEGIC DIRECTION 1</a:t>
            </a:r>
            <a:endParaRPr lang="en-AU" sz="1200" dirty="0"/>
          </a:p>
          <a:p>
            <a:pPr algn="ctr"/>
            <a:r>
              <a:rPr lang="en-US" sz="1200" b="1" dirty="0"/>
              <a:t>Student Learning</a:t>
            </a:r>
            <a:endParaRPr lang="en-AU" sz="1200" dirty="0"/>
          </a:p>
          <a:p>
            <a:pPr algn="ctr"/>
            <a:r>
              <a:rPr lang="en-US" sz="1200" dirty="0"/>
              <a:t>Motivated and engaged high performing learners.</a:t>
            </a:r>
            <a:endParaRPr lang="en-AU" sz="1200" dirty="0"/>
          </a:p>
          <a:p>
            <a:pPr algn="ctr"/>
            <a:endParaRPr lang="en-US" sz="1200" dirty="0"/>
          </a:p>
        </p:txBody>
      </p:sp>
      <p:sp>
        <p:nvSpPr>
          <p:cNvPr id="8" name="Oval 7"/>
          <p:cNvSpPr/>
          <p:nvPr/>
        </p:nvSpPr>
        <p:spPr>
          <a:xfrm>
            <a:off x="3588852" y="2968089"/>
            <a:ext cx="1922599" cy="1716031"/>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sz="1200" dirty="0"/>
          </a:p>
          <a:p>
            <a:pPr algn="ctr"/>
            <a:endParaRPr lang="en-US" sz="1200" dirty="0"/>
          </a:p>
        </p:txBody>
      </p:sp>
      <p:sp>
        <p:nvSpPr>
          <p:cNvPr id="9" name="Rectangle 8"/>
          <p:cNvSpPr/>
          <p:nvPr/>
        </p:nvSpPr>
        <p:spPr>
          <a:xfrm>
            <a:off x="6455274" y="3174557"/>
            <a:ext cx="1747817" cy="1277273"/>
          </a:xfrm>
          <a:prstGeom prst="rect">
            <a:avLst/>
          </a:prstGeom>
        </p:spPr>
        <p:txBody>
          <a:bodyPr wrap="square">
            <a:spAutoFit/>
          </a:bodyPr>
          <a:lstStyle/>
          <a:p>
            <a:pPr algn="ctr"/>
            <a:r>
              <a:rPr lang="en-US" sz="1100" b="1" dirty="0" smtClean="0">
                <a:solidFill>
                  <a:schemeClr val="bg1"/>
                </a:solidFill>
              </a:rPr>
              <a:t>STRATEGIC</a:t>
            </a:r>
          </a:p>
          <a:p>
            <a:pPr algn="ctr"/>
            <a:r>
              <a:rPr lang="en-US" sz="1100" b="1" dirty="0" smtClean="0">
                <a:solidFill>
                  <a:schemeClr val="bg1"/>
                </a:solidFill>
              </a:rPr>
              <a:t> </a:t>
            </a:r>
            <a:r>
              <a:rPr lang="en-US" sz="1100" b="1" dirty="0">
                <a:solidFill>
                  <a:schemeClr val="bg1"/>
                </a:solidFill>
              </a:rPr>
              <a:t>DIRECTION 3</a:t>
            </a:r>
            <a:endParaRPr lang="en-AU" sz="1100" dirty="0">
              <a:solidFill>
                <a:schemeClr val="bg1"/>
              </a:solidFill>
            </a:endParaRPr>
          </a:p>
          <a:p>
            <a:pPr algn="ctr"/>
            <a:r>
              <a:rPr lang="en-US" sz="1100" b="1" dirty="0">
                <a:solidFill>
                  <a:schemeClr val="bg1"/>
                </a:solidFill>
              </a:rPr>
              <a:t>Leader/Teacher Learning</a:t>
            </a:r>
            <a:endParaRPr lang="en-AU" sz="1100" dirty="0">
              <a:solidFill>
                <a:schemeClr val="bg1"/>
              </a:solidFill>
            </a:endParaRPr>
          </a:p>
          <a:p>
            <a:pPr algn="ctr"/>
            <a:r>
              <a:rPr lang="en-US" sz="1100" dirty="0">
                <a:solidFill>
                  <a:schemeClr val="bg1"/>
                </a:solidFill>
              </a:rPr>
              <a:t>Innovative, responsive and dynamic educational practice, leadership and management.</a:t>
            </a:r>
            <a:endParaRPr lang="en-AU" sz="1100" dirty="0">
              <a:solidFill>
                <a:schemeClr val="bg1"/>
              </a:solidFill>
            </a:endParaRPr>
          </a:p>
        </p:txBody>
      </p:sp>
      <p:sp>
        <p:nvSpPr>
          <p:cNvPr id="11" name="Rectangle 10"/>
          <p:cNvSpPr/>
          <p:nvPr/>
        </p:nvSpPr>
        <p:spPr>
          <a:xfrm>
            <a:off x="3763634" y="3085347"/>
            <a:ext cx="1538080" cy="1384995"/>
          </a:xfrm>
          <a:prstGeom prst="rect">
            <a:avLst/>
          </a:prstGeom>
        </p:spPr>
        <p:txBody>
          <a:bodyPr wrap="square">
            <a:spAutoFit/>
          </a:bodyPr>
          <a:lstStyle/>
          <a:p>
            <a:pPr algn="ctr"/>
            <a:r>
              <a:rPr lang="en-US" sz="1200" b="1" dirty="0">
                <a:solidFill>
                  <a:srgbClr val="FFFFFF"/>
                </a:solidFill>
              </a:rPr>
              <a:t>STRATEGIC DIRECTION </a:t>
            </a:r>
            <a:r>
              <a:rPr lang="en-US" sz="1200" b="1" dirty="0" smtClean="0">
                <a:solidFill>
                  <a:srgbClr val="FFFFFF"/>
                </a:solidFill>
              </a:rPr>
              <a:t>2</a:t>
            </a:r>
          </a:p>
          <a:p>
            <a:pPr algn="ctr"/>
            <a:r>
              <a:rPr lang="en-US" sz="1200" b="1" dirty="0" smtClean="0">
                <a:solidFill>
                  <a:srgbClr val="FFFFFF"/>
                </a:solidFill>
              </a:rPr>
              <a:t>School </a:t>
            </a:r>
            <a:r>
              <a:rPr lang="en-US" sz="1200" b="1" dirty="0">
                <a:solidFill>
                  <a:srgbClr val="FFFFFF"/>
                </a:solidFill>
              </a:rPr>
              <a:t>Culture</a:t>
            </a:r>
            <a:endParaRPr lang="en-AU" sz="1200" dirty="0">
              <a:solidFill>
                <a:srgbClr val="FFFFFF"/>
              </a:solidFill>
            </a:endParaRPr>
          </a:p>
          <a:p>
            <a:pPr algn="ctr"/>
            <a:r>
              <a:rPr lang="en-US" sz="1200" dirty="0">
                <a:solidFill>
                  <a:srgbClr val="FFFFFF"/>
                </a:solidFill>
              </a:rPr>
              <a:t>Building an inclusive collaborative, engaged school community.</a:t>
            </a:r>
            <a:endParaRPr lang="en-AU" sz="1200" dirty="0">
              <a:solidFill>
                <a:srgbClr val="FFFFFF"/>
              </a:solidFill>
            </a:endParaRPr>
          </a:p>
        </p:txBody>
      </p:sp>
      <p:sp>
        <p:nvSpPr>
          <p:cNvPr id="12" name="Rectangle 11"/>
          <p:cNvSpPr/>
          <p:nvPr/>
        </p:nvSpPr>
        <p:spPr>
          <a:xfrm>
            <a:off x="466085" y="4780488"/>
            <a:ext cx="2286000" cy="1569660"/>
          </a:xfrm>
          <a:prstGeom prst="rect">
            <a:avLst/>
          </a:prstGeom>
        </p:spPr>
        <p:txBody>
          <a:bodyPr wrap="square">
            <a:spAutoFit/>
          </a:bodyPr>
          <a:lstStyle/>
          <a:p>
            <a:pPr algn="ctr"/>
            <a:r>
              <a:rPr lang="en-US" sz="1200" b="1" dirty="0"/>
              <a:t>Purpose:</a:t>
            </a:r>
            <a:endParaRPr lang="en-AU" sz="1200" b="1" dirty="0"/>
          </a:p>
          <a:p>
            <a:pPr algn="ctr"/>
            <a:r>
              <a:rPr lang="en-US" sz="1200" b="1" dirty="0"/>
              <a:t>To ensure all students are empowered to develop and use strategies that will engage, challenge and support their learning and enable them to reach their potential as a learner.</a:t>
            </a:r>
            <a:r>
              <a:rPr lang="en-AU" sz="1200" b="1" dirty="0"/>
              <a:t> </a:t>
            </a:r>
            <a:endParaRPr lang="en-US" sz="1200" b="1" dirty="0"/>
          </a:p>
        </p:txBody>
      </p:sp>
      <p:sp>
        <p:nvSpPr>
          <p:cNvPr id="13" name="Rectangle 12"/>
          <p:cNvSpPr/>
          <p:nvPr/>
        </p:nvSpPr>
        <p:spPr>
          <a:xfrm>
            <a:off x="3588852" y="4815440"/>
            <a:ext cx="1922599" cy="1754327"/>
          </a:xfrm>
          <a:prstGeom prst="rect">
            <a:avLst/>
          </a:prstGeom>
        </p:spPr>
        <p:txBody>
          <a:bodyPr wrap="square">
            <a:spAutoFit/>
          </a:bodyPr>
          <a:lstStyle/>
          <a:p>
            <a:pPr algn="ctr"/>
            <a:r>
              <a:rPr lang="en-US" sz="1200" b="1" dirty="0"/>
              <a:t>Purpose:</a:t>
            </a:r>
            <a:endParaRPr lang="en-AU" sz="1200" b="1" dirty="0"/>
          </a:p>
          <a:p>
            <a:pPr algn="ctr"/>
            <a:r>
              <a:rPr lang="en-US" sz="1200" b="1" dirty="0"/>
              <a:t>The school community will work together to build a positive culture that has learning at the </a:t>
            </a:r>
            <a:r>
              <a:rPr lang="en-US" sz="1200" b="1" dirty="0" err="1"/>
              <a:t>centre</a:t>
            </a:r>
            <a:r>
              <a:rPr lang="en-US" sz="1200" b="1" dirty="0"/>
              <a:t> of decision-making and actions so everyone has a sense of engagement and collective well-being.</a:t>
            </a:r>
            <a:r>
              <a:rPr lang="en-AU" sz="1200" b="1" dirty="0"/>
              <a:t> </a:t>
            </a:r>
            <a:endParaRPr lang="en-US" sz="1200" b="1" dirty="0"/>
          </a:p>
        </p:txBody>
      </p:sp>
      <p:sp>
        <p:nvSpPr>
          <p:cNvPr id="14" name="Rectangle 13"/>
          <p:cNvSpPr/>
          <p:nvPr/>
        </p:nvSpPr>
        <p:spPr>
          <a:xfrm>
            <a:off x="6152318" y="4791200"/>
            <a:ext cx="2353729" cy="1938992"/>
          </a:xfrm>
          <a:prstGeom prst="rect">
            <a:avLst/>
          </a:prstGeom>
        </p:spPr>
        <p:txBody>
          <a:bodyPr wrap="square">
            <a:spAutoFit/>
          </a:bodyPr>
          <a:lstStyle/>
          <a:p>
            <a:pPr algn="ctr"/>
            <a:r>
              <a:rPr lang="en-US" sz="1200" b="1" dirty="0"/>
              <a:t>Purpose:</a:t>
            </a:r>
            <a:endParaRPr lang="en-AU" sz="1200" b="1" dirty="0"/>
          </a:p>
          <a:p>
            <a:pPr algn="ctr"/>
            <a:r>
              <a:rPr lang="en-US" sz="1200" b="1" dirty="0"/>
              <a:t>To build a dynamic, collaborative culture of innovation and best practice through developing leadership capacity, quality professional learning and collegiality. To ensure learning for students is based on consistent, sustainable quality educational delivery.</a:t>
            </a:r>
            <a:r>
              <a:rPr lang="en-AU" sz="1200" b="1" dirty="0"/>
              <a:t> </a:t>
            </a:r>
            <a:endParaRPr lang="en-US" sz="1200" b="1" dirty="0"/>
          </a:p>
        </p:txBody>
      </p:sp>
    </p:spTree>
    <p:extLst>
      <p:ext uri="{BB962C8B-B14F-4D97-AF65-F5344CB8AC3E}">
        <p14:creationId xmlns:p14="http://schemas.microsoft.com/office/powerpoint/2010/main" val="27786834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9650" y="792261"/>
            <a:ext cx="8552655" cy="6524864"/>
          </a:xfrm>
          <a:prstGeom prst="rect">
            <a:avLst/>
          </a:prstGeom>
          <a:noFill/>
        </p:spPr>
        <p:txBody>
          <a:bodyPr wrap="square" rtlCol="0">
            <a:spAutoFit/>
          </a:bodyPr>
          <a:lstStyle/>
          <a:p>
            <a:pPr marL="285750" indent="-285750">
              <a:buFont typeface="Arial"/>
              <a:buChar char="•"/>
            </a:pPr>
            <a:r>
              <a:rPr lang="en-US" sz="2800" b="1" dirty="0">
                <a:solidFill>
                  <a:schemeClr val="bg2">
                    <a:lumMod val="50000"/>
                  </a:schemeClr>
                </a:solidFill>
              </a:rPr>
              <a:t>How2Learn</a:t>
            </a:r>
          </a:p>
          <a:p>
            <a:pPr marL="285750" indent="-285750">
              <a:buFont typeface="Arial"/>
              <a:buChar char="•"/>
            </a:pPr>
            <a:r>
              <a:rPr lang="en-US" sz="2800" b="1" dirty="0" smtClean="0">
                <a:solidFill>
                  <a:schemeClr val="bg2">
                    <a:lumMod val="50000"/>
                  </a:schemeClr>
                </a:solidFill>
              </a:rPr>
              <a:t>Flexible Learning Spaces</a:t>
            </a:r>
          </a:p>
          <a:p>
            <a:pPr marL="285750" indent="-285750">
              <a:buFont typeface="Arial"/>
              <a:buChar char="•"/>
            </a:pPr>
            <a:r>
              <a:rPr lang="en-US" sz="2800" b="1" dirty="0" smtClean="0">
                <a:solidFill>
                  <a:schemeClr val="bg2">
                    <a:lumMod val="50000"/>
                  </a:schemeClr>
                </a:solidFill>
              </a:rPr>
              <a:t>Genius Hour/Project Based Learning</a:t>
            </a:r>
          </a:p>
          <a:p>
            <a:pPr marL="285750" indent="-285750">
              <a:buFont typeface="Arial"/>
              <a:buChar char="•"/>
            </a:pPr>
            <a:r>
              <a:rPr lang="en-US" sz="2800" b="1" dirty="0" err="1" smtClean="0">
                <a:solidFill>
                  <a:schemeClr val="bg2">
                    <a:lumMod val="50000"/>
                  </a:schemeClr>
                </a:solidFill>
              </a:rPr>
              <a:t>Archibull</a:t>
            </a:r>
            <a:endParaRPr lang="en-US" sz="2800" b="1" dirty="0" smtClean="0">
              <a:solidFill>
                <a:schemeClr val="bg2">
                  <a:lumMod val="50000"/>
                </a:schemeClr>
              </a:solidFill>
            </a:endParaRPr>
          </a:p>
          <a:p>
            <a:pPr marL="285750" indent="-285750">
              <a:buFont typeface="Arial"/>
              <a:buChar char="•"/>
            </a:pPr>
            <a:r>
              <a:rPr lang="en-US" sz="2800" b="1" dirty="0" smtClean="0">
                <a:solidFill>
                  <a:schemeClr val="bg2">
                    <a:lumMod val="50000"/>
                  </a:schemeClr>
                </a:solidFill>
              </a:rPr>
              <a:t>Kids </a:t>
            </a:r>
            <a:r>
              <a:rPr lang="en-US" sz="2800" b="1" dirty="0">
                <a:solidFill>
                  <a:schemeClr val="bg2">
                    <a:lumMod val="50000"/>
                  </a:schemeClr>
                </a:solidFill>
              </a:rPr>
              <a:t>Matter</a:t>
            </a:r>
          </a:p>
          <a:p>
            <a:pPr marL="285750" indent="-285750">
              <a:buFont typeface="Arial"/>
              <a:buChar char="•"/>
            </a:pPr>
            <a:r>
              <a:rPr lang="en-US" sz="2800" b="1" dirty="0" smtClean="0">
                <a:solidFill>
                  <a:schemeClr val="bg2">
                    <a:lumMod val="50000"/>
                  </a:schemeClr>
                </a:solidFill>
              </a:rPr>
              <a:t>ICASS</a:t>
            </a:r>
          </a:p>
          <a:p>
            <a:pPr marL="285750" indent="-285750">
              <a:buFont typeface="Arial"/>
              <a:buChar char="•"/>
            </a:pPr>
            <a:r>
              <a:rPr lang="en-US" sz="2800" b="1" dirty="0" smtClean="0">
                <a:solidFill>
                  <a:schemeClr val="bg2">
                    <a:lumMod val="50000"/>
                  </a:schemeClr>
                </a:solidFill>
              </a:rPr>
              <a:t>Kitchen Garden</a:t>
            </a:r>
          </a:p>
          <a:p>
            <a:pPr marL="285750" indent="-285750">
              <a:buFont typeface="Arial"/>
              <a:buChar char="•"/>
            </a:pPr>
            <a:r>
              <a:rPr lang="en-US" sz="2800" b="1" dirty="0" smtClean="0">
                <a:solidFill>
                  <a:schemeClr val="bg2">
                    <a:lumMod val="50000"/>
                  </a:schemeClr>
                </a:solidFill>
              </a:rPr>
              <a:t>Public Speaking, Eisteddfod</a:t>
            </a:r>
          </a:p>
          <a:p>
            <a:pPr marL="285750" indent="-285750">
              <a:buFont typeface="Arial"/>
              <a:buChar char="•"/>
            </a:pPr>
            <a:r>
              <a:rPr lang="en-US" sz="2800" b="1" dirty="0" smtClean="0">
                <a:solidFill>
                  <a:schemeClr val="bg2">
                    <a:lumMod val="50000"/>
                  </a:schemeClr>
                </a:solidFill>
              </a:rPr>
              <a:t>Premier’s Sporting and Reading Challenges</a:t>
            </a:r>
          </a:p>
          <a:p>
            <a:pPr marL="285750" indent="-285750">
              <a:buFont typeface="Arial"/>
              <a:buChar char="•"/>
            </a:pPr>
            <a:r>
              <a:rPr lang="en-US" sz="2800" b="1" dirty="0" smtClean="0">
                <a:solidFill>
                  <a:schemeClr val="bg2">
                    <a:lumMod val="50000"/>
                  </a:schemeClr>
                </a:solidFill>
              </a:rPr>
              <a:t>Music</a:t>
            </a:r>
          </a:p>
          <a:p>
            <a:pPr marL="285750" indent="-285750">
              <a:buFont typeface="Arial"/>
              <a:buChar char="•"/>
            </a:pPr>
            <a:r>
              <a:rPr lang="en-US" sz="2800" b="1" dirty="0" smtClean="0">
                <a:solidFill>
                  <a:schemeClr val="bg2">
                    <a:lumMod val="50000"/>
                  </a:schemeClr>
                </a:solidFill>
              </a:rPr>
              <a:t>Sporting School</a:t>
            </a:r>
          </a:p>
          <a:p>
            <a:pPr marL="285750" indent="-285750">
              <a:buFont typeface="Arial"/>
              <a:buChar char="•"/>
            </a:pPr>
            <a:r>
              <a:rPr lang="en-US" sz="2800" b="1" dirty="0" smtClean="0">
                <a:solidFill>
                  <a:schemeClr val="bg2">
                    <a:lumMod val="50000"/>
                  </a:schemeClr>
                </a:solidFill>
              </a:rPr>
              <a:t>Excursions</a:t>
            </a:r>
          </a:p>
          <a:p>
            <a:pPr marL="285750" indent="-285750">
              <a:buFont typeface="Arial"/>
              <a:buChar char="•"/>
            </a:pPr>
            <a:r>
              <a:rPr lang="en-US" sz="2800" b="1" dirty="0" smtClean="0">
                <a:solidFill>
                  <a:schemeClr val="bg2">
                    <a:lumMod val="50000"/>
                  </a:schemeClr>
                </a:solidFill>
              </a:rPr>
              <a:t>Visiting performers</a:t>
            </a:r>
          </a:p>
          <a:p>
            <a:pPr marL="285750" indent="-285750">
              <a:buFont typeface="Arial"/>
              <a:buChar char="•"/>
            </a:pPr>
            <a:endParaRPr lang="en-US" dirty="0" smtClean="0"/>
          </a:p>
          <a:p>
            <a:pPr marL="285750" indent="-285750">
              <a:buFont typeface="Arial"/>
              <a:buChar char="•"/>
            </a:pPr>
            <a:endParaRPr lang="en-US" dirty="0" smtClean="0"/>
          </a:p>
          <a:p>
            <a:pPr marL="285750" indent="-285750">
              <a:buFont typeface="Arial"/>
              <a:buChar char="•"/>
            </a:pPr>
            <a:endParaRPr lang="en-US" dirty="0"/>
          </a:p>
        </p:txBody>
      </p:sp>
      <p:sp>
        <p:nvSpPr>
          <p:cNvPr id="5" name="TextBox 4"/>
          <p:cNvSpPr txBox="1"/>
          <p:nvPr/>
        </p:nvSpPr>
        <p:spPr>
          <a:xfrm>
            <a:off x="5313367" y="284429"/>
            <a:ext cx="2155641" cy="1015663"/>
          </a:xfrm>
          <a:prstGeom prst="rect">
            <a:avLst/>
          </a:prstGeom>
          <a:noFill/>
        </p:spPr>
        <p:txBody>
          <a:bodyPr wrap="square" rtlCol="0">
            <a:spAutoFit/>
          </a:bodyPr>
          <a:lstStyle/>
          <a:p>
            <a:r>
              <a:rPr lang="en-US" sz="6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2016</a:t>
            </a:r>
            <a:endParaRPr lang="en-US" sz="6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54620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50347" y="233018"/>
            <a:ext cx="3303130"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Kids Matter</a:t>
            </a:r>
            <a:endPar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Rectangle 2"/>
          <p:cNvSpPr/>
          <p:nvPr/>
        </p:nvSpPr>
        <p:spPr>
          <a:xfrm>
            <a:off x="1731915" y="6013474"/>
            <a:ext cx="5802086" cy="646331"/>
          </a:xfrm>
          <a:prstGeom prst="rect">
            <a:avLst/>
          </a:prstGeom>
        </p:spPr>
        <p:txBody>
          <a:bodyPr wrap="square">
            <a:spAutoFit/>
          </a:bodyPr>
          <a:lstStyle/>
          <a:p>
            <a:r>
              <a:rPr lang="en-US" dirty="0">
                <a:hlinkClick r:id="rId2"/>
              </a:rPr>
              <a:t>https://www.youtube.com/watch?v=</a:t>
            </a:r>
            <a:r>
              <a:rPr lang="en-US" dirty="0" smtClean="0">
                <a:hlinkClick r:id="rId2"/>
              </a:rPr>
              <a:t>yrQGbQ0Suck</a:t>
            </a:r>
            <a:endParaRPr lang="en-US" dirty="0" smtClean="0"/>
          </a:p>
          <a:p>
            <a:endParaRPr lang="en-US" dirty="0"/>
          </a:p>
        </p:txBody>
      </p:sp>
      <p:sp>
        <p:nvSpPr>
          <p:cNvPr id="4" name="Rectangle 3"/>
          <p:cNvSpPr/>
          <p:nvPr/>
        </p:nvSpPr>
        <p:spPr>
          <a:xfrm>
            <a:off x="371391" y="1673773"/>
            <a:ext cx="8482086" cy="1754327"/>
          </a:xfrm>
          <a:prstGeom prst="rect">
            <a:avLst/>
          </a:prstGeom>
        </p:spPr>
        <p:txBody>
          <a:bodyPr wrap="square">
            <a:spAutoFit/>
          </a:bodyPr>
          <a:lstStyle/>
          <a:p>
            <a:endParaRPr lang="en-US" dirty="0"/>
          </a:p>
          <a:p>
            <a:r>
              <a:rPr lang="en-US" dirty="0"/>
              <a:t>Childhood is a crucial time for growing healthy minds. All children need care and support to develop and learn. Some children need additional help to reach their potential. </a:t>
            </a:r>
            <a:r>
              <a:rPr lang="en-US" dirty="0" err="1"/>
              <a:t>KidsMatter</a:t>
            </a:r>
            <a:r>
              <a:rPr lang="en-US" dirty="0"/>
              <a:t> is a mental health and wellbeing framework for primary schools and early childhood education and care services, and is proven to make a positive difference to the lives of Australian children.</a:t>
            </a:r>
          </a:p>
        </p:txBody>
      </p:sp>
      <p:pic>
        <p:nvPicPr>
          <p:cNvPr id="5" name="Picture 4"/>
          <p:cNvPicPr>
            <a:picLocks noChangeAspect="1"/>
          </p:cNvPicPr>
          <p:nvPr/>
        </p:nvPicPr>
        <p:blipFill>
          <a:blip r:embed="rId3"/>
          <a:stretch>
            <a:fillRect/>
          </a:stretch>
        </p:blipFill>
        <p:spPr>
          <a:xfrm>
            <a:off x="6792858" y="5168590"/>
            <a:ext cx="2216364" cy="1491215"/>
          </a:xfrm>
          <a:prstGeom prst="rect">
            <a:avLst/>
          </a:prstGeom>
        </p:spPr>
      </p:pic>
      <p:pic>
        <p:nvPicPr>
          <p:cNvPr id="6" name="Picture 5"/>
          <p:cNvPicPr>
            <a:picLocks noChangeAspect="1"/>
          </p:cNvPicPr>
          <p:nvPr/>
        </p:nvPicPr>
        <p:blipFill>
          <a:blip r:embed="rId4"/>
          <a:stretch>
            <a:fillRect/>
          </a:stretch>
        </p:blipFill>
        <p:spPr>
          <a:xfrm>
            <a:off x="233592" y="233018"/>
            <a:ext cx="1434324" cy="1752278"/>
          </a:xfrm>
          <a:prstGeom prst="rect">
            <a:avLst/>
          </a:prstGeom>
        </p:spPr>
      </p:pic>
      <p:pic>
        <p:nvPicPr>
          <p:cNvPr id="7" name="Picture 6"/>
          <p:cNvPicPr>
            <a:picLocks noChangeAspect="1"/>
          </p:cNvPicPr>
          <p:nvPr/>
        </p:nvPicPr>
        <p:blipFill>
          <a:blip r:embed="rId5"/>
          <a:stretch>
            <a:fillRect/>
          </a:stretch>
        </p:blipFill>
        <p:spPr>
          <a:xfrm>
            <a:off x="3508291" y="3476027"/>
            <a:ext cx="2144306" cy="2144716"/>
          </a:xfrm>
          <a:prstGeom prst="rect">
            <a:avLst/>
          </a:prstGeom>
        </p:spPr>
      </p:pic>
      <p:pic>
        <p:nvPicPr>
          <p:cNvPr id="8" name="Picture 7"/>
          <p:cNvPicPr>
            <a:picLocks noChangeAspect="1"/>
          </p:cNvPicPr>
          <p:nvPr/>
        </p:nvPicPr>
        <p:blipFill>
          <a:blip r:embed="rId6"/>
          <a:stretch>
            <a:fillRect/>
          </a:stretch>
        </p:blipFill>
        <p:spPr>
          <a:xfrm>
            <a:off x="101808" y="4483528"/>
            <a:ext cx="1630107" cy="2176277"/>
          </a:xfrm>
          <a:prstGeom prst="rect">
            <a:avLst/>
          </a:prstGeom>
        </p:spPr>
      </p:pic>
    </p:spTree>
    <p:extLst>
      <p:ext uri="{BB962C8B-B14F-4D97-AF65-F5344CB8AC3E}">
        <p14:creationId xmlns:p14="http://schemas.microsoft.com/office/powerpoint/2010/main" val="5625986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59639" y="247719"/>
            <a:ext cx="6289682"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Flexible Learning Spaces</a:t>
            </a:r>
            <a:endPar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Rectangle 2"/>
          <p:cNvSpPr/>
          <p:nvPr/>
        </p:nvSpPr>
        <p:spPr>
          <a:xfrm>
            <a:off x="145116" y="1142096"/>
            <a:ext cx="5195500" cy="646331"/>
          </a:xfrm>
          <a:prstGeom prst="rect">
            <a:avLst/>
          </a:prstGeom>
        </p:spPr>
        <p:txBody>
          <a:bodyPr wrap="square">
            <a:spAutoFit/>
          </a:bodyPr>
          <a:lstStyle/>
          <a:p>
            <a:r>
              <a:rPr lang="en-US" dirty="0">
                <a:hlinkClick r:id="rId2"/>
              </a:rPr>
              <a:t>https://www.youtube.com/watch?v=</a:t>
            </a:r>
            <a:r>
              <a:rPr lang="en-US" dirty="0" smtClean="0">
                <a:hlinkClick r:id="rId2"/>
              </a:rPr>
              <a:t>kRSJrN1h3as</a:t>
            </a:r>
            <a:endParaRPr lang="en-US" dirty="0" smtClean="0"/>
          </a:p>
          <a:p>
            <a:endParaRPr lang="en-US" dirty="0"/>
          </a:p>
        </p:txBody>
      </p:sp>
      <p:sp>
        <p:nvSpPr>
          <p:cNvPr id="4" name="Rectangle 3"/>
          <p:cNvSpPr/>
          <p:nvPr/>
        </p:nvSpPr>
        <p:spPr>
          <a:xfrm>
            <a:off x="2226099" y="4615524"/>
            <a:ext cx="5932518" cy="923330"/>
          </a:xfrm>
          <a:prstGeom prst="rect">
            <a:avLst/>
          </a:prstGeom>
        </p:spPr>
        <p:txBody>
          <a:bodyPr wrap="square">
            <a:spAutoFit/>
          </a:bodyPr>
          <a:lstStyle/>
          <a:p>
            <a:r>
              <a:rPr lang="en-US" dirty="0">
                <a:hlinkClick r:id="rId3"/>
              </a:rPr>
              <a:t>https://www.youtube.com/watch?v=</a:t>
            </a:r>
            <a:r>
              <a:rPr lang="en-US" dirty="0" smtClean="0">
                <a:hlinkClick r:id="rId3"/>
              </a:rPr>
              <a:t>O_x4OLsfReQ</a:t>
            </a:r>
            <a:endParaRPr lang="en-US" dirty="0" smtClean="0"/>
          </a:p>
          <a:p>
            <a:endParaRPr lang="en-US" dirty="0" smtClean="0"/>
          </a:p>
          <a:p>
            <a:endParaRPr lang="en-US" dirty="0"/>
          </a:p>
        </p:txBody>
      </p:sp>
      <p:pic>
        <p:nvPicPr>
          <p:cNvPr id="5" name="Picture 4"/>
          <p:cNvPicPr>
            <a:picLocks noChangeAspect="1"/>
          </p:cNvPicPr>
          <p:nvPr/>
        </p:nvPicPr>
        <p:blipFill>
          <a:blip r:embed="rId4"/>
          <a:stretch>
            <a:fillRect/>
          </a:stretch>
        </p:blipFill>
        <p:spPr>
          <a:xfrm>
            <a:off x="2132502" y="5502696"/>
            <a:ext cx="2036659" cy="1355304"/>
          </a:xfrm>
          <a:prstGeom prst="rect">
            <a:avLst/>
          </a:prstGeom>
        </p:spPr>
      </p:pic>
      <p:pic>
        <p:nvPicPr>
          <p:cNvPr id="6" name="Picture 5"/>
          <p:cNvPicPr>
            <a:picLocks noChangeAspect="1"/>
          </p:cNvPicPr>
          <p:nvPr/>
        </p:nvPicPr>
        <p:blipFill>
          <a:blip r:embed="rId5"/>
          <a:stretch>
            <a:fillRect/>
          </a:stretch>
        </p:blipFill>
        <p:spPr>
          <a:xfrm>
            <a:off x="145116" y="4337359"/>
            <a:ext cx="1987386" cy="1323031"/>
          </a:xfrm>
          <a:prstGeom prst="rect">
            <a:avLst/>
          </a:prstGeom>
        </p:spPr>
      </p:pic>
      <p:pic>
        <p:nvPicPr>
          <p:cNvPr id="7" name="Picture 6"/>
          <p:cNvPicPr>
            <a:picLocks noChangeAspect="1"/>
          </p:cNvPicPr>
          <p:nvPr/>
        </p:nvPicPr>
        <p:blipFill>
          <a:blip r:embed="rId6"/>
          <a:stretch>
            <a:fillRect/>
          </a:stretch>
        </p:blipFill>
        <p:spPr>
          <a:xfrm>
            <a:off x="145116" y="1554803"/>
            <a:ext cx="2391205" cy="1485725"/>
          </a:xfrm>
          <a:prstGeom prst="rect">
            <a:avLst/>
          </a:prstGeom>
        </p:spPr>
      </p:pic>
      <p:pic>
        <p:nvPicPr>
          <p:cNvPr id="8" name="Picture 7"/>
          <p:cNvPicPr>
            <a:picLocks noChangeAspect="1"/>
          </p:cNvPicPr>
          <p:nvPr/>
        </p:nvPicPr>
        <p:blipFill>
          <a:blip r:embed="rId7"/>
          <a:stretch>
            <a:fillRect/>
          </a:stretch>
        </p:blipFill>
        <p:spPr>
          <a:xfrm>
            <a:off x="1363514" y="2920713"/>
            <a:ext cx="2338413" cy="1416646"/>
          </a:xfrm>
          <a:prstGeom prst="rect">
            <a:avLst/>
          </a:prstGeom>
        </p:spPr>
      </p:pic>
      <p:pic>
        <p:nvPicPr>
          <p:cNvPr id="9" name="Picture 8"/>
          <p:cNvPicPr>
            <a:picLocks noChangeAspect="1"/>
          </p:cNvPicPr>
          <p:nvPr/>
        </p:nvPicPr>
        <p:blipFill>
          <a:blip r:embed="rId8"/>
          <a:stretch>
            <a:fillRect/>
          </a:stretch>
        </p:blipFill>
        <p:spPr>
          <a:xfrm>
            <a:off x="3701927" y="1523907"/>
            <a:ext cx="2240325" cy="1396806"/>
          </a:xfrm>
          <a:prstGeom prst="rect">
            <a:avLst/>
          </a:prstGeom>
        </p:spPr>
      </p:pic>
      <p:pic>
        <p:nvPicPr>
          <p:cNvPr id="10" name="Picture 9"/>
          <p:cNvPicPr>
            <a:picLocks noChangeAspect="1"/>
          </p:cNvPicPr>
          <p:nvPr/>
        </p:nvPicPr>
        <p:blipFill>
          <a:blip r:embed="rId9"/>
          <a:stretch>
            <a:fillRect/>
          </a:stretch>
        </p:blipFill>
        <p:spPr>
          <a:xfrm>
            <a:off x="5942253" y="2920712"/>
            <a:ext cx="2535326" cy="1694811"/>
          </a:xfrm>
          <a:prstGeom prst="rect">
            <a:avLst/>
          </a:prstGeom>
        </p:spPr>
      </p:pic>
      <p:pic>
        <p:nvPicPr>
          <p:cNvPr id="11" name="Picture 10"/>
          <p:cNvPicPr>
            <a:picLocks noChangeAspect="1"/>
          </p:cNvPicPr>
          <p:nvPr/>
        </p:nvPicPr>
        <p:blipFill>
          <a:blip r:embed="rId10"/>
          <a:stretch>
            <a:fillRect/>
          </a:stretch>
        </p:blipFill>
        <p:spPr>
          <a:xfrm>
            <a:off x="6927941" y="1554803"/>
            <a:ext cx="1961478" cy="1357035"/>
          </a:xfrm>
          <a:prstGeom prst="rect">
            <a:avLst/>
          </a:prstGeom>
        </p:spPr>
      </p:pic>
      <p:pic>
        <p:nvPicPr>
          <p:cNvPr id="12" name="Picture 11"/>
          <p:cNvPicPr>
            <a:picLocks noChangeAspect="1"/>
          </p:cNvPicPr>
          <p:nvPr/>
        </p:nvPicPr>
        <p:blipFill>
          <a:blip r:embed="rId11"/>
          <a:stretch>
            <a:fillRect/>
          </a:stretch>
        </p:blipFill>
        <p:spPr>
          <a:xfrm>
            <a:off x="6630617" y="5261855"/>
            <a:ext cx="2258802" cy="1504688"/>
          </a:xfrm>
          <a:prstGeom prst="rect">
            <a:avLst/>
          </a:prstGeom>
        </p:spPr>
      </p:pic>
    </p:spTree>
    <p:extLst>
      <p:ext uri="{BB962C8B-B14F-4D97-AF65-F5344CB8AC3E}">
        <p14:creationId xmlns:p14="http://schemas.microsoft.com/office/powerpoint/2010/main" val="15178894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70143" y="294151"/>
            <a:ext cx="5573857" cy="769441"/>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Genius Hour and PBL</a:t>
            </a:r>
          </a:p>
        </p:txBody>
      </p:sp>
      <p:pic>
        <p:nvPicPr>
          <p:cNvPr id="3" name="Picture 2"/>
          <p:cNvPicPr>
            <a:picLocks noChangeAspect="1"/>
          </p:cNvPicPr>
          <p:nvPr/>
        </p:nvPicPr>
        <p:blipFill>
          <a:blip r:embed="rId2"/>
          <a:stretch>
            <a:fillRect/>
          </a:stretch>
        </p:blipFill>
        <p:spPr>
          <a:xfrm>
            <a:off x="0" y="759257"/>
            <a:ext cx="1892895" cy="1387160"/>
          </a:xfrm>
          <a:prstGeom prst="rect">
            <a:avLst/>
          </a:prstGeom>
        </p:spPr>
      </p:pic>
      <p:pic>
        <p:nvPicPr>
          <p:cNvPr id="4" name="Picture 3"/>
          <p:cNvPicPr>
            <a:picLocks noChangeAspect="1"/>
          </p:cNvPicPr>
          <p:nvPr/>
        </p:nvPicPr>
        <p:blipFill>
          <a:blip r:embed="rId3"/>
          <a:stretch>
            <a:fillRect/>
          </a:stretch>
        </p:blipFill>
        <p:spPr>
          <a:xfrm>
            <a:off x="7629276" y="1452837"/>
            <a:ext cx="1337724" cy="1002002"/>
          </a:xfrm>
          <a:prstGeom prst="rect">
            <a:avLst/>
          </a:prstGeom>
        </p:spPr>
      </p:pic>
      <p:sp>
        <p:nvSpPr>
          <p:cNvPr id="5" name="Rectangle 4"/>
          <p:cNvSpPr/>
          <p:nvPr/>
        </p:nvSpPr>
        <p:spPr>
          <a:xfrm>
            <a:off x="213400" y="2172967"/>
            <a:ext cx="5644990" cy="646331"/>
          </a:xfrm>
          <a:prstGeom prst="rect">
            <a:avLst/>
          </a:prstGeom>
        </p:spPr>
        <p:txBody>
          <a:bodyPr wrap="square">
            <a:spAutoFit/>
          </a:bodyPr>
          <a:lstStyle/>
          <a:p>
            <a:r>
              <a:rPr lang="en-US" dirty="0">
                <a:hlinkClick r:id="rId4"/>
              </a:rPr>
              <a:t>https://www.youtube.com/watch?v=</a:t>
            </a:r>
            <a:r>
              <a:rPr lang="en-US" dirty="0" smtClean="0">
                <a:hlinkClick r:id="rId4"/>
              </a:rPr>
              <a:t>NMFQUtHsWhc</a:t>
            </a:r>
            <a:endParaRPr lang="en-US" dirty="0" smtClean="0"/>
          </a:p>
          <a:p>
            <a:endParaRPr lang="en-US" dirty="0"/>
          </a:p>
        </p:txBody>
      </p:sp>
      <p:sp>
        <p:nvSpPr>
          <p:cNvPr id="6" name="Rectangle 5"/>
          <p:cNvSpPr/>
          <p:nvPr/>
        </p:nvSpPr>
        <p:spPr>
          <a:xfrm>
            <a:off x="213400" y="2819298"/>
            <a:ext cx="6091258" cy="646331"/>
          </a:xfrm>
          <a:prstGeom prst="rect">
            <a:avLst/>
          </a:prstGeom>
        </p:spPr>
        <p:txBody>
          <a:bodyPr wrap="square">
            <a:spAutoFit/>
          </a:bodyPr>
          <a:lstStyle/>
          <a:p>
            <a:r>
              <a:rPr lang="en-US" dirty="0">
                <a:hlinkClick r:id="rId5"/>
              </a:rPr>
              <a:t>https://www.youtube.com/watch?v=Yc-</a:t>
            </a:r>
            <a:r>
              <a:rPr lang="en-US" dirty="0" smtClean="0">
                <a:hlinkClick r:id="rId5"/>
              </a:rPr>
              <a:t>6Ec2c44k</a:t>
            </a:r>
            <a:endParaRPr lang="en-US" dirty="0" smtClean="0"/>
          </a:p>
          <a:p>
            <a:endParaRPr lang="en-US" dirty="0"/>
          </a:p>
        </p:txBody>
      </p:sp>
      <p:sp>
        <p:nvSpPr>
          <p:cNvPr id="7" name="Rectangle 6"/>
          <p:cNvSpPr/>
          <p:nvPr/>
        </p:nvSpPr>
        <p:spPr>
          <a:xfrm>
            <a:off x="47921" y="5668488"/>
            <a:ext cx="5968459" cy="923330"/>
          </a:xfrm>
          <a:prstGeom prst="rect">
            <a:avLst/>
          </a:prstGeom>
        </p:spPr>
        <p:txBody>
          <a:bodyPr wrap="square">
            <a:spAutoFit/>
          </a:bodyPr>
          <a:lstStyle/>
          <a:p>
            <a:r>
              <a:rPr lang="en-US" dirty="0"/>
              <a:t>Project-based learning is a dynamic classroom approach in which students actively explore real-world problems and challenges and acquire a deeper knowledge.</a:t>
            </a:r>
          </a:p>
        </p:txBody>
      </p:sp>
      <p:sp>
        <p:nvSpPr>
          <p:cNvPr id="8" name="Rectangle 7"/>
          <p:cNvSpPr/>
          <p:nvPr/>
        </p:nvSpPr>
        <p:spPr>
          <a:xfrm>
            <a:off x="2130256" y="1452837"/>
            <a:ext cx="4572000" cy="646331"/>
          </a:xfrm>
          <a:prstGeom prst="rect">
            <a:avLst/>
          </a:prstGeom>
        </p:spPr>
        <p:txBody>
          <a:bodyPr>
            <a:spAutoFit/>
          </a:bodyPr>
          <a:lstStyle/>
          <a:p>
            <a:r>
              <a:rPr lang="en-US" dirty="0"/>
              <a:t>During genius hour students of all levels are empowered to explore their own passions. </a:t>
            </a:r>
          </a:p>
        </p:txBody>
      </p:sp>
      <p:pic>
        <p:nvPicPr>
          <p:cNvPr id="9" name="Picture 8"/>
          <p:cNvPicPr>
            <a:picLocks noChangeAspect="1"/>
          </p:cNvPicPr>
          <p:nvPr/>
        </p:nvPicPr>
        <p:blipFill>
          <a:blip r:embed="rId6"/>
          <a:stretch>
            <a:fillRect/>
          </a:stretch>
        </p:blipFill>
        <p:spPr>
          <a:xfrm>
            <a:off x="213400" y="4207263"/>
            <a:ext cx="2536788" cy="1321414"/>
          </a:xfrm>
          <a:prstGeom prst="rect">
            <a:avLst/>
          </a:prstGeom>
        </p:spPr>
      </p:pic>
      <p:sp>
        <p:nvSpPr>
          <p:cNvPr id="10" name="Rectangle 9"/>
          <p:cNvSpPr/>
          <p:nvPr/>
        </p:nvSpPr>
        <p:spPr>
          <a:xfrm>
            <a:off x="2750188" y="4471744"/>
            <a:ext cx="5803780" cy="646331"/>
          </a:xfrm>
          <a:prstGeom prst="rect">
            <a:avLst/>
          </a:prstGeom>
        </p:spPr>
        <p:txBody>
          <a:bodyPr wrap="square">
            <a:spAutoFit/>
          </a:bodyPr>
          <a:lstStyle/>
          <a:p>
            <a:r>
              <a:rPr lang="en-US" dirty="0">
                <a:hlinkClick r:id="rId7"/>
              </a:rPr>
              <a:t>https://www.youtube.com/watch?v=</a:t>
            </a:r>
            <a:r>
              <a:rPr lang="en-US" dirty="0" smtClean="0">
                <a:hlinkClick r:id="rId7"/>
              </a:rPr>
              <a:t>08D0dBGIzYQ</a:t>
            </a:r>
            <a:endParaRPr lang="en-US" dirty="0" smtClean="0"/>
          </a:p>
          <a:p>
            <a:endParaRPr lang="en-US" dirty="0"/>
          </a:p>
        </p:txBody>
      </p:sp>
    </p:spTree>
    <p:extLst>
      <p:ext uri="{BB962C8B-B14F-4D97-AF65-F5344CB8AC3E}">
        <p14:creationId xmlns:p14="http://schemas.microsoft.com/office/powerpoint/2010/main" val="20044565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26871" y="263597"/>
            <a:ext cx="5822448"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endPar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4" name="Picture 3"/>
          <p:cNvPicPr>
            <a:picLocks noChangeAspect="1"/>
          </p:cNvPicPr>
          <p:nvPr/>
        </p:nvPicPr>
        <p:blipFill>
          <a:blip r:embed="rId2"/>
          <a:stretch>
            <a:fillRect/>
          </a:stretch>
        </p:blipFill>
        <p:spPr>
          <a:xfrm>
            <a:off x="354529" y="263597"/>
            <a:ext cx="2772342" cy="1222127"/>
          </a:xfrm>
          <a:prstGeom prst="rect">
            <a:avLst/>
          </a:prstGeom>
        </p:spPr>
      </p:pic>
      <p:pic>
        <p:nvPicPr>
          <p:cNvPr id="5" name="Picture 4"/>
          <p:cNvPicPr>
            <a:picLocks noChangeAspect="1"/>
          </p:cNvPicPr>
          <p:nvPr/>
        </p:nvPicPr>
        <p:blipFill>
          <a:blip r:embed="rId3"/>
          <a:stretch>
            <a:fillRect/>
          </a:stretch>
        </p:blipFill>
        <p:spPr>
          <a:xfrm>
            <a:off x="7058241" y="212818"/>
            <a:ext cx="1813229" cy="1206621"/>
          </a:xfrm>
          <a:prstGeom prst="rect">
            <a:avLst/>
          </a:prstGeom>
        </p:spPr>
      </p:pic>
      <p:pic>
        <p:nvPicPr>
          <p:cNvPr id="6" name="Picture 5"/>
          <p:cNvPicPr>
            <a:picLocks noChangeAspect="1"/>
          </p:cNvPicPr>
          <p:nvPr/>
        </p:nvPicPr>
        <p:blipFill>
          <a:blip r:embed="rId4"/>
          <a:stretch>
            <a:fillRect/>
          </a:stretch>
        </p:blipFill>
        <p:spPr>
          <a:xfrm>
            <a:off x="0" y="5526853"/>
            <a:ext cx="2031015" cy="1238021"/>
          </a:xfrm>
          <a:prstGeom prst="rect">
            <a:avLst/>
          </a:prstGeom>
        </p:spPr>
      </p:pic>
      <p:sp>
        <p:nvSpPr>
          <p:cNvPr id="7" name="Rectangle 6"/>
          <p:cNvSpPr/>
          <p:nvPr/>
        </p:nvSpPr>
        <p:spPr>
          <a:xfrm>
            <a:off x="3126871" y="1419439"/>
            <a:ext cx="5285580" cy="646331"/>
          </a:xfrm>
          <a:prstGeom prst="rect">
            <a:avLst/>
          </a:prstGeom>
        </p:spPr>
        <p:txBody>
          <a:bodyPr wrap="square">
            <a:spAutoFit/>
          </a:bodyPr>
          <a:lstStyle/>
          <a:p>
            <a:r>
              <a:rPr lang="en-US" dirty="0">
                <a:hlinkClick r:id="rId5"/>
              </a:rPr>
              <a:t>https://www.youtube.com/watch?v=</a:t>
            </a:r>
            <a:r>
              <a:rPr lang="en-US" dirty="0" smtClean="0">
                <a:hlinkClick r:id="rId5"/>
              </a:rPr>
              <a:t>GDqIbAJWu00</a:t>
            </a:r>
            <a:endParaRPr lang="en-US" dirty="0" smtClean="0"/>
          </a:p>
          <a:p>
            <a:endParaRPr lang="en-US" dirty="0"/>
          </a:p>
        </p:txBody>
      </p:sp>
      <p:sp>
        <p:nvSpPr>
          <p:cNvPr id="8" name="Rectangle 7"/>
          <p:cNvSpPr/>
          <p:nvPr/>
        </p:nvSpPr>
        <p:spPr>
          <a:xfrm>
            <a:off x="21446" y="1485724"/>
            <a:ext cx="8927873" cy="4124205"/>
          </a:xfrm>
          <a:prstGeom prst="rect">
            <a:avLst/>
          </a:prstGeom>
        </p:spPr>
        <p:txBody>
          <a:bodyPr wrap="square">
            <a:spAutoFit/>
          </a:bodyPr>
          <a:lstStyle/>
          <a:p>
            <a:r>
              <a:rPr lang="en-US" sz="1400" b="1" dirty="0"/>
              <a:t>HOW DOES IT WORK</a:t>
            </a:r>
            <a:r>
              <a:rPr lang="en-US" sz="1400" b="1" dirty="0" smtClean="0"/>
              <a:t>?</a:t>
            </a:r>
          </a:p>
          <a:p>
            <a:endParaRPr lang="en-US" sz="1400" b="1" dirty="0"/>
          </a:p>
          <a:p>
            <a:r>
              <a:rPr lang="en-US" sz="1400" b="1" dirty="0" smtClean="0">
                <a:hlinkClick r:id="rId5"/>
              </a:rPr>
              <a:t>https</a:t>
            </a:r>
            <a:r>
              <a:rPr lang="en-US" sz="1400" b="1" dirty="0">
                <a:hlinkClick r:id="rId5"/>
              </a:rPr>
              <a:t>://www.youtube.com/watch?v=</a:t>
            </a:r>
            <a:r>
              <a:rPr lang="en-US" sz="1400" b="1" dirty="0" smtClean="0">
                <a:hlinkClick r:id="rId5"/>
              </a:rPr>
              <a:t>GDqIbAJWu00</a:t>
            </a:r>
            <a:endParaRPr lang="en-US" sz="1400" b="1" dirty="0"/>
          </a:p>
          <a:p>
            <a:r>
              <a:rPr lang="en-US" sz="1400" b="1" dirty="0"/>
              <a:t>THE ARCHIBULL PRIZE PROGRAM</a:t>
            </a:r>
            <a:br>
              <a:rPr lang="en-US" sz="1400" b="1" dirty="0"/>
            </a:br>
            <a:r>
              <a:rPr lang="en-US" sz="1400" b="1" dirty="0"/>
              <a:t>2016 Theme: Feeding, Clothing and Powering a Hungry Nation is a Shared Responsibility</a:t>
            </a:r>
          </a:p>
          <a:p>
            <a:r>
              <a:rPr lang="en-US" sz="1200" dirty="0"/>
              <a:t>The </a:t>
            </a:r>
            <a:r>
              <a:rPr lang="en-US" sz="1200" dirty="0" err="1"/>
              <a:t>Archibull</a:t>
            </a:r>
            <a:r>
              <a:rPr lang="en-US" sz="1200" dirty="0"/>
              <a:t> Prize is an innovative and fun program which provides student participants with opportunities to meet young farmers and engage in genuine farm experiences, gain knowledge and skills about the production of the food they eat, </a:t>
            </a:r>
            <a:r>
              <a:rPr lang="en-US" sz="1200" dirty="0" err="1"/>
              <a:t>fibres</a:t>
            </a:r>
            <a:r>
              <a:rPr lang="en-US" sz="1200" dirty="0"/>
              <a:t> they use and the environment they live in. </a:t>
            </a:r>
            <a:endParaRPr lang="en-US" sz="1200" dirty="0" smtClean="0"/>
          </a:p>
          <a:p>
            <a:r>
              <a:rPr lang="en-US" sz="1200" dirty="0" smtClean="0"/>
              <a:t>The </a:t>
            </a:r>
            <a:r>
              <a:rPr lang="en-US" sz="1200" dirty="0"/>
              <a:t>theme celebrates the role Australian farmers' play in feeding Australian families and many other families around the world. The average person doesn't consider the resources required to keep a city well fed let alone the world! </a:t>
            </a:r>
            <a:endParaRPr lang="en-US" sz="1200" dirty="0" smtClean="0"/>
          </a:p>
          <a:p>
            <a:r>
              <a:rPr lang="en-US" sz="1200" dirty="0" smtClean="0"/>
              <a:t>We </a:t>
            </a:r>
            <a:r>
              <a:rPr lang="en-US" sz="1200" dirty="0"/>
              <a:t>intend on telling this story. The </a:t>
            </a:r>
            <a:r>
              <a:rPr lang="en-US" sz="1200" dirty="0" err="1"/>
              <a:t>Archibull</a:t>
            </a:r>
            <a:r>
              <a:rPr lang="en-US" sz="1200" dirty="0"/>
              <a:t> Prize is an integrated program which will engage primary and secondary school students in agricultural and environmental awareness through art, design, creativity and teamwork by: </a:t>
            </a:r>
          </a:p>
          <a:p>
            <a:pPr marL="171450" indent="-171450">
              <a:buFont typeface="Arial"/>
              <a:buChar char="•"/>
            </a:pPr>
            <a:r>
              <a:rPr lang="en-US" sz="1200" dirty="0"/>
              <a:t>Providing a blank, life-sized </a:t>
            </a:r>
            <a:r>
              <a:rPr lang="en-US" sz="1200" dirty="0" err="1"/>
              <a:t>fibreglass</a:t>
            </a:r>
            <a:r>
              <a:rPr lang="en-US" sz="1200" dirty="0"/>
              <a:t> cow for students to create an artwork on or to use as the subject of an artwork which focuses on the allocated theme –</a:t>
            </a:r>
            <a:br>
              <a:rPr lang="en-US" sz="1200" dirty="0"/>
            </a:br>
            <a:r>
              <a:rPr lang="en-US" sz="1200" b="1" dirty="0"/>
              <a:t>FEEDING, CLOTHING AND POWERING A HUNGRY NATION IS A SHARED RESPONSIBILITY</a:t>
            </a:r>
            <a:endParaRPr lang="en-US" sz="1200" dirty="0"/>
          </a:p>
          <a:p>
            <a:pPr marL="171450" indent="-171450">
              <a:buFont typeface="Arial"/>
              <a:buChar char="•"/>
            </a:pPr>
            <a:r>
              <a:rPr lang="en-US" sz="1200" dirty="0"/>
              <a:t>Giving each school their own primary (food or </a:t>
            </a:r>
            <a:r>
              <a:rPr lang="en-US" sz="1200" dirty="0" err="1"/>
              <a:t>fibre</a:t>
            </a:r>
            <a:r>
              <a:rPr lang="en-US" sz="1200" dirty="0"/>
              <a:t>) industry to explore and showcase e.g. Beef, Sheep, Dairy, Wool, Cotton, and Grains.</a:t>
            </a:r>
          </a:p>
          <a:p>
            <a:pPr marL="171450" indent="-171450">
              <a:buFont typeface="Arial"/>
              <a:buChar char="•"/>
            </a:pPr>
            <a:r>
              <a:rPr lang="en-US" sz="1200" dirty="0"/>
              <a:t>Pairing each school with a Young Farming Champion who will share their farming journey and work with the students throughout the duration of the project.</a:t>
            </a:r>
          </a:p>
          <a:p>
            <a:pPr marL="171450" indent="-171450">
              <a:buFont typeface="Arial"/>
              <a:buChar char="•"/>
            </a:pPr>
            <a:r>
              <a:rPr lang="en-US" sz="1200" dirty="0"/>
              <a:t>Supplying a resource kit with curricular connections.</a:t>
            </a:r>
          </a:p>
          <a:p>
            <a:pPr marL="171450" indent="-171450">
              <a:buFont typeface="Arial"/>
              <a:buChar char="•"/>
            </a:pPr>
            <a:r>
              <a:rPr lang="en-US" sz="1200" dirty="0"/>
              <a:t>Supplying Matisse paints.</a:t>
            </a:r>
          </a:p>
        </p:txBody>
      </p:sp>
      <p:pic>
        <p:nvPicPr>
          <p:cNvPr id="9" name="Picture 8"/>
          <p:cNvPicPr>
            <a:picLocks noChangeAspect="1"/>
          </p:cNvPicPr>
          <p:nvPr/>
        </p:nvPicPr>
        <p:blipFill>
          <a:blip r:embed="rId6"/>
          <a:stretch>
            <a:fillRect/>
          </a:stretch>
        </p:blipFill>
        <p:spPr>
          <a:xfrm>
            <a:off x="4956341" y="5491967"/>
            <a:ext cx="1839982" cy="1272907"/>
          </a:xfrm>
          <a:prstGeom prst="rect">
            <a:avLst/>
          </a:prstGeom>
        </p:spPr>
      </p:pic>
      <p:pic>
        <p:nvPicPr>
          <p:cNvPr id="10" name="Picture 9"/>
          <p:cNvPicPr>
            <a:picLocks noChangeAspect="1"/>
          </p:cNvPicPr>
          <p:nvPr/>
        </p:nvPicPr>
        <p:blipFill>
          <a:blip r:embed="rId7"/>
          <a:stretch>
            <a:fillRect/>
          </a:stretch>
        </p:blipFill>
        <p:spPr>
          <a:xfrm>
            <a:off x="6796323" y="5491968"/>
            <a:ext cx="2024978" cy="1230455"/>
          </a:xfrm>
          <a:prstGeom prst="rect">
            <a:avLst/>
          </a:prstGeom>
        </p:spPr>
      </p:pic>
      <p:pic>
        <p:nvPicPr>
          <p:cNvPr id="11" name="Picture 10"/>
          <p:cNvPicPr>
            <a:picLocks noChangeAspect="1"/>
          </p:cNvPicPr>
          <p:nvPr/>
        </p:nvPicPr>
        <p:blipFill>
          <a:blip r:embed="rId8"/>
          <a:stretch>
            <a:fillRect/>
          </a:stretch>
        </p:blipFill>
        <p:spPr>
          <a:xfrm>
            <a:off x="1935173" y="5491968"/>
            <a:ext cx="1994382" cy="1272906"/>
          </a:xfrm>
          <a:prstGeom prst="rect">
            <a:avLst/>
          </a:prstGeom>
        </p:spPr>
      </p:pic>
    </p:spTree>
    <p:extLst>
      <p:ext uri="{BB962C8B-B14F-4D97-AF65-F5344CB8AC3E}">
        <p14:creationId xmlns:p14="http://schemas.microsoft.com/office/powerpoint/2010/main" val="20155872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rot="20149521">
            <a:off x="383371" y="1523317"/>
            <a:ext cx="2228345"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ICASS</a:t>
            </a:r>
            <a:endPar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TextBox 3"/>
          <p:cNvSpPr txBox="1"/>
          <p:nvPr/>
        </p:nvSpPr>
        <p:spPr>
          <a:xfrm rot="1359484">
            <a:off x="97027" y="3471859"/>
            <a:ext cx="2995276"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Public Speaking</a:t>
            </a:r>
            <a:endPar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TextBox 5"/>
          <p:cNvSpPr txBox="1"/>
          <p:nvPr/>
        </p:nvSpPr>
        <p:spPr>
          <a:xfrm rot="19737372">
            <a:off x="5892302" y="3772103"/>
            <a:ext cx="2550505"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Eisteddfod</a:t>
            </a:r>
            <a:endPar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TextBox 6"/>
          <p:cNvSpPr txBox="1"/>
          <p:nvPr/>
        </p:nvSpPr>
        <p:spPr>
          <a:xfrm rot="1517525">
            <a:off x="576364" y="1430182"/>
            <a:ext cx="6264413"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Premier’s Sporting Challenge</a:t>
            </a:r>
            <a:endPar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TextBox 7"/>
          <p:cNvSpPr txBox="1"/>
          <p:nvPr/>
        </p:nvSpPr>
        <p:spPr>
          <a:xfrm rot="1854554">
            <a:off x="3101096" y="4932097"/>
            <a:ext cx="5536950" cy="584776"/>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32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Premier’s Reading Challenge</a:t>
            </a:r>
            <a:endParaRPr lang="en-US"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9" name="TextBox 8"/>
          <p:cNvSpPr txBox="1"/>
          <p:nvPr/>
        </p:nvSpPr>
        <p:spPr>
          <a:xfrm>
            <a:off x="5943380" y="344506"/>
            <a:ext cx="2946038"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What Else?</a:t>
            </a:r>
            <a:endPar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TextBox 9"/>
          <p:cNvSpPr txBox="1"/>
          <p:nvPr/>
        </p:nvSpPr>
        <p:spPr>
          <a:xfrm rot="1642835">
            <a:off x="2622700" y="5670859"/>
            <a:ext cx="2467951"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Music</a:t>
            </a:r>
            <a:endPar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1" name="TextBox 10"/>
          <p:cNvSpPr txBox="1"/>
          <p:nvPr/>
        </p:nvSpPr>
        <p:spPr>
          <a:xfrm rot="20816858">
            <a:off x="122825" y="4749785"/>
            <a:ext cx="3722859"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Sporting School</a:t>
            </a:r>
            <a:endPar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2" name="TextBox 11"/>
          <p:cNvSpPr txBox="1"/>
          <p:nvPr/>
        </p:nvSpPr>
        <p:spPr>
          <a:xfrm rot="21188538">
            <a:off x="3184063" y="2554860"/>
            <a:ext cx="5511957" cy="52322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Footsteps, dance and drama</a:t>
            </a:r>
            <a:endParaRPr lang="en-US" sz="2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4248815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92538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Waveform.thmx</Template>
  <TotalTime>146</TotalTime>
  <Words>473</Words>
  <Application>Microsoft Macintosh PowerPoint</Application>
  <PresentationFormat>On-screen Show (4:3)</PresentationFormat>
  <Paragraphs>74</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Waveform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Judy McFadyen</dc:creator>
  <cp:lastModifiedBy>Judy McFadyen</cp:lastModifiedBy>
  <cp:revision>15</cp:revision>
  <dcterms:created xsi:type="dcterms:W3CDTF">2016-02-16T08:41:36Z</dcterms:created>
  <dcterms:modified xsi:type="dcterms:W3CDTF">2016-02-23T09:31:48Z</dcterms:modified>
</cp:coreProperties>
</file>